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4" r:id="rId18"/>
    <p:sldId id="327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12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0099"/>
    <a:srgbClr val="FF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57" d="100"/>
          <a:sy n="57" d="100"/>
        </p:scale>
        <p:origin x="145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206876"/>
            <a:ext cx="2438400" cy="2438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4953000"/>
            <a:ext cx="455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17 </a:t>
            </a:r>
          </a:p>
          <a:p>
            <a:r>
              <a:rPr lang="en-US" dirty="0"/>
              <a:t>best local improvement has h = 12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 that there are many options, and we have to choose one!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96A3A4-B382-4590-BCD2-531E237CC10E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76400"/>
            <a:ext cx="7886700" cy="2500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arrangement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blipFill>
                <a:blip r:embed="rId5"/>
                <a:stretch>
                  <a:fillRect l="-4711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F491A92E-CD92-46F1-B618-EFD86556003A}"/>
                  </a:ext>
                </a:extLst>
              </p:cNvPr>
              <p:cNvSpPr/>
              <p:nvPr/>
            </p:nvSpPr>
            <p:spPr>
              <a:xfrm>
                <a:off x="6400800" y="2819400"/>
                <a:ext cx="2590800" cy="1081087"/>
              </a:xfrm>
              <a:prstGeom prst="wedgeRoundRectCallout">
                <a:avLst>
                  <a:gd name="adj1" fmla="val -61820"/>
                  <a:gd name="adj2" fmla="val -10581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This makes the problem a lot easier. The search space is now: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!=24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F491A92E-CD92-46F1-B618-EFD865560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819400"/>
                <a:ext cx="2590800" cy="1081087"/>
              </a:xfrm>
              <a:prstGeom prst="wedgeRoundRectCallout">
                <a:avLst>
                  <a:gd name="adj1" fmla="val -61820"/>
                  <a:gd name="adj2" fmla="val -10581"/>
                  <a:gd name="adj3" fmla="val 16667"/>
                </a:avLst>
              </a:prstGeom>
              <a:blipFill>
                <a:blip r:embed="rId7"/>
                <a:stretch>
                  <a:fillRect b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12730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What’s a possible local improvement strategy?</a:t>
            </a:r>
          </a:p>
          <a:p>
            <a:pPr lvl="1"/>
            <a:r>
              <a:rPr lang="en-US" sz="2000" dirty="0"/>
              <a:t>Start with any complete tour, perform pairwise exchanges.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4CCF0-1AEB-4780-8FFD-20A9E74D5DA6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1C8F993-8FEC-43C1-8885-BBDC8FD47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/>
              <p:nvPr/>
            </p:nvSpPr>
            <p:spPr>
              <a:xfrm>
                <a:off x="1357339" y="2452577"/>
                <a:ext cx="679891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tourLength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(i.e., sub-tour elimination) </a:t>
                </a:r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39" y="2452577"/>
                <a:ext cx="6798913" cy="1477328"/>
              </a:xfrm>
              <a:prstGeom prst="rect">
                <a:avLst/>
              </a:prstGeom>
              <a:blipFill>
                <a:blip r:embed="rId4"/>
                <a:stretch>
                  <a:fillRect l="-2780"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04DEE38-CB49-4986-9BD3-6013D5136290}"/>
              </a:ext>
            </a:extLst>
          </p:cNvPr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2784-CF33-4E60-8D5C-BD4BC593629E}"/>
              </a:ext>
            </a:extLst>
          </p:cNvPr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64F8-EB55-484E-A904-8C30CB6B12B1}"/>
              </a:ext>
            </a:extLst>
          </p:cNvPr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F377B-FCE7-4778-B057-E1C5393AE727}"/>
              </a:ext>
            </a:extLst>
          </p:cNvPr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2E9E-BD3D-46F5-ADE1-7D6AE291EF8C}"/>
              </a:ext>
            </a:extLst>
          </p:cNvPr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5229-7716-48A2-8BFA-1CDBDB542DE5}"/>
              </a:ext>
            </a:extLst>
          </p:cNvPr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5C239-7574-4EB6-9E8B-F7A82108076A}"/>
              </a:ext>
            </a:extLst>
          </p:cNvPr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D6D1-8678-420A-8E83-0A8E0FC3DB7B}"/>
              </a:ext>
            </a:extLst>
          </p:cNvPr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E048D-A42B-4F3C-8DD6-E0EECB54798B}"/>
              </a:ext>
            </a:extLst>
          </p:cNvPr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3DE3-6E62-4F29-9598-686ECB1C172B}"/>
              </a:ext>
            </a:extLst>
          </p:cNvPr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24105-08DB-4282-A9E4-B3C8182C8C50}"/>
              </a:ext>
            </a:extLst>
          </p:cNvPr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0F482-F007-445B-A49E-EA536C5AC879}"/>
              </a:ext>
            </a:extLst>
          </p:cNvPr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D259-80D3-4C31-9282-F0D039B565FF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581400"/>
            <a:ext cx="7886700" cy="29114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the most popular variant, this is what people often mean when they say “stochastic hill climbing”</a:t>
            </a:r>
            <a:endParaRPr lang="en-US" b="1" dirty="0"/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Random-restart hill climbing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to deal with local optima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2616"/>
            <a:ext cx="76962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590800" y="2362200"/>
            <a:ext cx="2895600" cy="36597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Hill-climbing search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75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Hill-climbing search is similar to greedy best-first search without backtracking.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400" dirty="0"/>
              <a:t>No – can get stuck in local optima</a:t>
            </a:r>
          </a:p>
          <a:p>
            <a:endParaRPr lang="en-US" sz="28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408" y="3810000"/>
            <a:ext cx="2627897" cy="26278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7677" y="5791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19400" y="4038600"/>
            <a:ext cx="914400" cy="930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495800" y="3810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724400"/>
            <a:ext cx="8229600" cy="1858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How to escape local maxima?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Random restart hill-climbing can help.</a:t>
            </a:r>
          </a:p>
          <a:p>
            <a:pPr marL="0" indent="0">
              <a:buNone/>
            </a:pPr>
            <a:r>
              <a:rPr lang="en-US" sz="2400" dirty="0"/>
              <a:t>What about “shoulders” (called “ridges” in higher dimensional space)?</a:t>
            </a:r>
          </a:p>
          <a:p>
            <a:pPr marL="0" indent="0">
              <a:buNone/>
            </a:pPr>
            <a:r>
              <a:rPr lang="en-US" sz="2400" dirty="0"/>
              <a:t>What about “plateaus”?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Allow sideways moves.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1133070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720156" y="4277380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65747" y="872204"/>
            <a:ext cx="22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Maximization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338328"/>
            <a:ext cx="7742904" cy="1608328"/>
          </a:xfrm>
        </p:spPr>
        <p:txBody>
          <a:bodyPr>
            <a:normAutofit/>
          </a:bodyPr>
          <a:lstStyle/>
          <a:p>
            <a:r>
              <a:rPr lang="en-US" sz="3100" dirty="0"/>
              <a:t>Non-convex/convex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3886833"/>
            <a:chOff x="4932363" y="2539148"/>
            <a:chExt cx="3730752" cy="38868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486591"/>
            <a:ext cx="226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br>
              <a:rPr lang="en-US" dirty="0"/>
            </a:br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sz="2800" dirty="0"/>
                  <a:t>(e.g., gradient descent).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 </a:t>
                </a:r>
                <a:r>
                  <a:rPr lang="en-US" sz="3600" dirty="0">
                    <a:sym typeface="Wingdings" panose="05000000000000000000" pitchFamily="2" charset="2"/>
                  </a:rPr>
                  <a:t>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Uninformed Search/informed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/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decrease their frequency.</a:t>
                </a:r>
                <a:endParaRPr lang="en-US" sz="2400" i="1" dirty="0"/>
              </a:p>
              <a:p>
                <a:r>
                  <a:rPr lang="en-US" sz="2400" dirty="0"/>
                  <a:t>Inspired by the process of tempering or hardening metals by decreasing the temperature gradually.</a:t>
                </a:r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  <a:blipFill>
                <a:blip r:embed="rId3"/>
                <a:stretch>
                  <a:fillRect l="-815" t="-4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632101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AE4A8-7D69-473B-BA59-476D06CAF3BE}"/>
              </a:ext>
            </a:extLst>
          </p:cNvPr>
          <p:cNvSpPr txBox="1"/>
          <p:nvPr/>
        </p:nvSpPr>
        <p:spPr>
          <a:xfrm>
            <a:off x="2286000" y="5362545"/>
            <a:ext cx="152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&lt;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5181600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057900" y="4923688"/>
            <a:ext cx="2324100" cy="338554"/>
          </a:xfrm>
          <a:prstGeom prst="wedgeRectCallout">
            <a:avLst>
              <a:gd name="adj1" fmla="val -113006"/>
              <a:gd name="adj2" fmla="val 158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do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542757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51070" y="57266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096000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391356" y="3397649"/>
            <a:ext cx="404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 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/>
              <a:t>Guarantee: </a:t>
            </a:r>
            <a:r>
              <a:rPr lang="en-US" sz="2800" dirty="0"/>
              <a:t>If temperature decreases slowly enough, then simulated annealing search will find a global optimum with probability approaching one.</a:t>
            </a:r>
          </a:p>
          <a:p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sz="2400" dirty="0"/>
              <a:t>The more downhill steps you need to escape a local optimum, the less likely you are to make all of them in a row.</a:t>
            </a:r>
          </a:p>
          <a:p>
            <a:endParaRPr lang="en-US" dirty="0"/>
          </a:p>
          <a:p>
            <a:r>
              <a:rPr lang="en-US" dirty="0"/>
              <a:t>The related </a:t>
            </a:r>
            <a:r>
              <a:rPr lang="en-US" b="1" dirty="0"/>
              <a:t>Markov Chain Monte Carlo (MCMC) </a:t>
            </a:r>
            <a:r>
              <a:rPr lang="en-US" dirty="0"/>
              <a:t>method is a </a:t>
            </a:r>
            <a:r>
              <a:rPr lang="en-US" sz="2800" dirty="0"/>
              <a:t>general family of randomized algorithms for exploring complicated state spaces.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288392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dirty="0"/>
              <a:t>Encoding: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3200400" y="29737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to create a graph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536546" y="22562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130" r="1035" b="3"/>
          <a:stretch/>
        </p:blipFill>
        <p:spPr bwMode="auto">
          <a:xfrm>
            <a:off x="580644" y="1676400"/>
            <a:ext cx="4677156" cy="3660185"/>
          </a:xfrm>
          <a:prstGeom prst="rect">
            <a:avLst/>
          </a:prstGeom>
          <a:noFill/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091564" y="2072218"/>
            <a:ext cx="3519036" cy="2713563"/>
          </a:xfrm>
        </p:spPr>
        <p:txBody>
          <a:bodyPr wrap="square" anchor="ctr">
            <a:sp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A fast and memory-efficient way to find a </a:t>
            </a:r>
            <a:r>
              <a:rPr lang="en-US" sz="2000" b="1" dirty="0">
                <a:solidFill>
                  <a:srgbClr val="FF0000"/>
                </a:solidFill>
              </a:rPr>
              <a:t>good state. </a:t>
            </a:r>
            <a:r>
              <a:rPr lang="en-US" sz="2000" dirty="0"/>
              <a:t>That means to search only a small portion of the search space.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We need an </a:t>
            </a:r>
            <a:r>
              <a:rPr lang="en-US" sz="2000" b="1" dirty="0">
                <a:solidFill>
                  <a:srgbClr val="FF0000"/>
                </a:solidFill>
              </a:rPr>
              <a:t>objective function </a:t>
            </a:r>
            <a:r>
              <a:rPr lang="en-US" sz="2000" dirty="0"/>
              <a:t>over the states that defines what “good” means </a:t>
            </a:r>
            <a:br>
              <a:rPr lang="en-US" sz="2000" dirty="0"/>
            </a:b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o</a:t>
            </a:r>
            <a:r>
              <a:rPr lang="en-US" sz="2000" b="1" dirty="0"/>
              <a:t>ptimization problem</a:t>
            </a:r>
            <a:r>
              <a:rPr lang="en-US" sz="20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607493" y="2493042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531293" y="266707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>
            <a:off x="2676525" y="2702073"/>
            <a:ext cx="76200" cy="149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CC04B2-41D0-4CB0-A58E-0209AC7462E3}"/>
              </a:ext>
            </a:extLst>
          </p:cNvPr>
          <p:cNvSpPr txBox="1"/>
          <p:nvPr/>
        </p:nvSpPr>
        <p:spPr>
          <a:xfrm>
            <a:off x="2593134" y="251209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1717629" y="1658237"/>
            <a:ext cx="533400" cy="505083"/>
          </a:xfrm>
          <a:prstGeom prst="wedgeRectCallout">
            <a:avLst>
              <a:gd name="adj1" fmla="val 130662"/>
              <a:gd name="adj2" fmla="val 161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2320" y="5181600"/>
            <a:ext cx="79482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Formulate a solution as the state.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Improve the solution by moving to a neighboring state (i.e., search locally). This is fast and needs little memory (no search tree).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FF4E9-F81E-4083-A2D7-E0CF4E25C2BF}"/>
              </a:ext>
            </a:extLst>
          </p:cNvPr>
          <p:cNvSpPr txBox="1"/>
          <p:nvPr/>
        </p:nvSpPr>
        <p:spPr>
          <a:xfrm rot="16200000">
            <a:off x="-776534" y="3077352"/>
            <a:ext cx="253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 function </a:t>
            </a:r>
          </a:p>
          <a:p>
            <a:pPr algn="ctr"/>
            <a:r>
              <a:rPr lang="en-US" sz="1400" dirty="0"/>
              <a:t>(minimize)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7"/>
          <a:stretch/>
        </p:blipFill>
        <p:spPr>
          <a:xfrm>
            <a:off x="5486400" y="152400"/>
            <a:ext cx="3730752" cy="272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</a:t>
            </a:r>
            <a:br>
              <a:rPr lang="en-US" sz="4000" dirty="0"/>
            </a:br>
            <a:r>
              <a:rPr lang="en-US" sz="4000" dirty="0"/>
              <a:t>spaces: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Maximize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Find maximum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of the second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May get stuck in a local optimum if the search space is non-convex! Use simulated annealing.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  <a:blipFill>
                <a:blip r:embed="rId3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705600" y="2972328"/>
            <a:ext cx="1828800" cy="19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5715000" y="2880098"/>
            <a:ext cx="1219200" cy="3965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657601" y="1660340"/>
            <a:ext cx="2209799" cy="701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172451" y="15152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205038" y="35726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training data.</a:t>
            </a:r>
          </a:p>
          <a:p>
            <a:r>
              <a:rPr lang="en-US" sz="2000" dirty="0"/>
              <a:t>In this case we can use </a:t>
            </a:r>
            <a:r>
              <a:rPr lang="en-US" sz="2000" b="1" dirty="0"/>
              <a:t>empirical gradient search. </a:t>
            </a:r>
            <a:r>
              <a:rPr lang="en-US" sz="2000" dirty="0"/>
              <a:t>This is related to steepest ascend hill climbing in the discretized state space.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9C35D-6D24-460D-B6A3-69851B10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300" b="1" dirty="0"/>
              <a:t>Difference to search from the previous chapter: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Goal state is unknown and needs to be identified.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Often no explicit initial state + path to goal and path cost are not important.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No search tree structure. Just stores the current state.</a:t>
            </a:r>
          </a:p>
          <a:p>
            <a:pPr marL="0" indent="0">
              <a:buNone/>
            </a:pPr>
            <a:endParaRPr lang="en-US" sz="2300" b="1" dirty="0"/>
          </a:p>
          <a:p>
            <a:pPr marL="0" indent="0">
              <a:buNone/>
            </a:pPr>
            <a:r>
              <a:rPr lang="en-US" sz="2300" b="1" dirty="0"/>
              <a:t>Use in AI</a:t>
            </a:r>
          </a:p>
          <a:p>
            <a:r>
              <a:rPr lang="en-US" sz="2300" b="1" dirty="0"/>
              <a:t>Utility-based agent</a:t>
            </a:r>
            <a:r>
              <a:rPr lang="en-US" sz="2300" dirty="0"/>
              <a:t>: Use utility as the objective function and always move to higher utility states. A greedy method used for complicated/large state spaces or online search.</a:t>
            </a:r>
          </a:p>
          <a:p>
            <a:r>
              <a:rPr lang="en-US" sz="2300" b="1" dirty="0"/>
              <a:t>Goal-based agent</a:t>
            </a:r>
            <a:r>
              <a:rPr lang="en-US" sz="2300" dirty="0"/>
              <a:t>: Identify a good goal state with a good objective function value before planning the path to that state.</a:t>
            </a:r>
          </a:p>
          <a:p>
            <a:r>
              <a:rPr lang="en-US" sz="2300" b="1" dirty="0"/>
              <a:t>General optimization</a:t>
            </a:r>
            <a:r>
              <a:rPr lang="en-US" sz="2300" dirty="0"/>
              <a:t>: Use for effective heuristic search in large or continuous spaces (with an infinite state space). E.g., learn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438400"/>
            <a:ext cx="4817136" cy="3785419"/>
          </a:xfrm>
        </p:spPr>
        <p:txBody>
          <a:bodyPr>
            <a:norm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Put </a:t>
            </a:r>
            <a:r>
              <a:rPr lang="en-US" sz="2000" i="1" dirty="0"/>
              <a:t>n</a:t>
            </a:r>
            <a:r>
              <a:rPr lang="en-US" sz="2000" dirty="0"/>
              <a:t> queens on an </a:t>
            </a:r>
            <a:r>
              <a:rPr lang="en-US" sz="2000" i="1" dirty="0"/>
              <a:t>n </a:t>
            </a:r>
            <a:r>
              <a:rPr lang="en-US" sz="2000" i="1" dirty="0">
                <a:cs typeface="Arial" pitchFamily="34" charset="0"/>
              </a:rPr>
              <a:t>× </a:t>
            </a:r>
            <a:r>
              <a:rPr lang="en-US" sz="2000" i="1" dirty="0"/>
              <a:t>n</a:t>
            </a:r>
            <a:r>
              <a:rPr lang="en-US" sz="2000" dirty="0"/>
              <a:t> board with no two queens on the same row, column, or diagonal.</a:t>
            </a:r>
          </a:p>
          <a:p>
            <a:endParaRPr lang="en-US" sz="2000" b="1" dirty="0"/>
          </a:p>
          <a:p>
            <a:r>
              <a:rPr lang="en-US" sz="2000" b="1" dirty="0"/>
              <a:t>State space: </a:t>
            </a:r>
            <a:r>
              <a:rPr lang="en-US" sz="2000" dirty="0"/>
              <a:t>All possible </a:t>
            </a:r>
            <a:r>
              <a:rPr lang="en-US" sz="2000" i="1" dirty="0"/>
              <a:t>n</a:t>
            </a:r>
            <a:r>
              <a:rPr lang="en-US" sz="2000" dirty="0"/>
              <a:t>-queen configurations. </a:t>
            </a:r>
            <a:r>
              <a:rPr lang="en-US" sz="2000" b="1" dirty="0"/>
              <a:t>How many are there?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What is a possible </a:t>
            </a:r>
            <a:r>
              <a:rPr lang="en-US" sz="2000" b="1" dirty="0"/>
              <a:t>objective function</a:t>
            </a:r>
            <a:r>
              <a:rPr lang="en-US" sz="2000" dirty="0"/>
              <a:t>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b="1" dirty="0"/>
                  <a:t>Goal</a:t>
                </a:r>
                <a:r>
                  <a:rPr lang="en-US" sz="2400" dirty="0"/>
                  <a:t>: Put </a:t>
                </a:r>
                <a:r>
                  <a:rPr lang="en-US" sz="2400" i="1" dirty="0"/>
                  <a:t>n</a:t>
                </a:r>
                <a:r>
                  <a:rPr lang="en-US" sz="2400" dirty="0"/>
                  <a:t> queens on an </a:t>
                </a:r>
                <a:r>
                  <a:rPr lang="en-US" sz="2400" i="1" dirty="0"/>
                  <a:t>n </a:t>
                </a:r>
                <a:r>
                  <a:rPr lang="en-US" sz="2400" i="1" dirty="0">
                    <a:cs typeface="Arial" pitchFamily="34" charset="0"/>
                  </a:rPr>
                  <a:t>× </a:t>
                </a:r>
                <a:r>
                  <a:rPr lang="en-US" sz="2400" i="1" dirty="0"/>
                  <a:t>n</a:t>
                </a:r>
                <a:r>
                  <a:rPr lang="en-US" sz="2400" dirty="0"/>
                  <a:t> board with no two queens on the same row, column, or diagonal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</a:t>
                </a:r>
                <a:r>
                  <a:rPr lang="en-US" sz="2400" i="1" dirty="0"/>
                  <a:t>n</a:t>
                </a:r>
                <a:r>
                  <a:rPr lang="en-US" sz="2400" dirty="0"/>
                  <a:t>-queen configurations: </a:t>
                </a:r>
                <a:br>
                  <a:rPr lang="en-US" sz="2400" dirty="0"/>
                </a:br>
                <a:r>
                  <a:rPr lang="en-US" sz="24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What is a possible </a:t>
                </a:r>
                <a:r>
                  <a:rPr lang="en-US" sz="2400" b="1" dirty="0"/>
                  <a:t>objective function</a:t>
                </a:r>
                <a:r>
                  <a:rPr lang="en-US" sz="2400" dirty="0"/>
                  <a:t>?</a:t>
                </a:r>
              </a:p>
              <a:p>
                <a:pPr marL="0" indent="0" algn="ctr">
                  <a:buNone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Minimize the number of pairwise conflicts</a:t>
                </a:r>
              </a:p>
              <a:p>
                <a:pPr marL="0" indent="0" algn="ctr">
                  <a:buNone/>
                </a:pPr>
                <a:r>
                  <a:rPr lang="en-US" sz="1900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900" dirty="0">
                    <a:solidFill>
                      <a:srgbClr val="FF0000"/>
                    </a:solidFill>
                  </a:rPr>
                  <a:t>this can be seen as a heuristic used in informed search.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  <a:blipFill>
                <a:blip r:embed="rId4"/>
                <a:stretch>
                  <a:fillRect l="-1519" t="-3543" r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1299727" y="718010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1271653" y="5955324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45796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250031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  <a:blipFill>
                <a:blip r:embed="rId5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1828</TotalTime>
  <Words>1874</Words>
  <Application>Microsoft Office PowerPoint</Application>
  <PresentationFormat>On-screen Show (4:3)</PresentationFormat>
  <Paragraphs>270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Search/informed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Hill-climbing search</vt:lpstr>
      <vt:lpstr>The state space “landscape”</vt:lpstr>
      <vt:lpstr>Non-convex/convex Optimization Problems</vt:lpstr>
      <vt:lpstr>A Note on  Minimization vs. Maximization</vt:lpstr>
      <vt:lpstr>Simulated Annealing</vt:lpstr>
      <vt:lpstr>Simulated annealing</vt:lpstr>
      <vt:lpstr>Simulated annealing</vt:lpstr>
      <vt:lpstr>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the continuous space </vt:lpstr>
      <vt:lpstr>Discretization of the continuous space </vt:lpstr>
      <vt:lpstr>Search in continuous  spaces: Gradient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 Hahsler</cp:lastModifiedBy>
  <cp:revision>30</cp:revision>
  <dcterms:created xsi:type="dcterms:W3CDTF">2021-02-13T00:06:29Z</dcterms:created>
  <dcterms:modified xsi:type="dcterms:W3CDTF">2022-02-22T18:24:21Z</dcterms:modified>
</cp:coreProperties>
</file>